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68" r:id="rId5"/>
    <p:sldId id="269" r:id="rId6"/>
    <p:sldId id="270" r:id="rId7"/>
    <p:sldId id="271" r:id="rId8"/>
    <p:sldId id="273" r:id="rId9"/>
    <p:sldId id="272" r:id="rId10"/>
    <p:sldId id="274" r:id="rId11"/>
    <p:sldId id="259" r:id="rId12"/>
    <p:sldId id="267" r:id="rId13"/>
    <p:sldId id="266" r:id="rId14"/>
    <p:sldId id="260" r:id="rId15"/>
    <p:sldId id="261" r:id="rId16"/>
    <p:sldId id="262" r:id="rId17"/>
    <p:sldId id="263" r:id="rId18"/>
    <p:sldId id="264" r:id="rId19"/>
  </p:sldIdLst>
  <p:sldSz cx="14630400" cy="8229600"/>
  <p:notesSz cx="8229600" cy="146304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10"/>
  </p:normalViewPr>
  <p:slideViewPr>
    <p:cSldViewPr snapToGrid="0" snapToObjects="1">
      <p:cViewPr varScale="1">
        <p:scale>
          <a:sx n="101" d="100"/>
          <a:sy n="101" d="100"/>
        </p:scale>
        <p:origin x="232" y="2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6746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561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7109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762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51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1999" y="1240155"/>
            <a:ext cx="916170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ko-KR" altLang="en-US" sz="6036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엔진 클럽</a:t>
            </a:r>
            <a:r>
              <a:rPr lang="en-US" altLang="ko-KR" sz="6036" b="1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(ENGINE CLUB)</a:t>
            </a:r>
            <a:endParaRPr lang="en-US" sz="6036" b="1" dirty="0"/>
          </a:p>
        </p:txBody>
      </p:sp>
      <p:sp>
        <p:nvSpPr>
          <p:cNvPr id="6" name="Shape 3"/>
          <p:cNvSpPr/>
          <p:nvPr/>
        </p:nvSpPr>
        <p:spPr>
          <a:xfrm>
            <a:off x="833199" y="5540931"/>
            <a:ext cx="355402" cy="355402"/>
          </a:xfrm>
          <a:prstGeom prst="roundRect">
            <a:avLst>
              <a:gd name="adj" fmla="val 25726039"/>
            </a:avLst>
          </a:prstGeom>
          <a:noFill/>
          <a:ln w="7620">
            <a:solidFill>
              <a:srgbClr val="FFFFFF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4"/>
          <p:cNvSpPr/>
          <p:nvPr/>
        </p:nvSpPr>
        <p:spPr>
          <a:xfrm>
            <a:off x="1299686" y="5524262"/>
            <a:ext cx="1198840" cy="388858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3062"/>
              </a:lnSpc>
              <a:buNone/>
            </a:pPr>
            <a:r>
              <a:rPr 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by 202220980 </a:t>
            </a:r>
            <a:r>
              <a:rPr lang="ko-KR" altLang="en-US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김여민 </a:t>
            </a:r>
            <a:r>
              <a:rPr lang="en-US" altLang="ko-KR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 201921002 </a:t>
            </a:r>
            <a:r>
              <a:rPr lang="ko-KR" altLang="en-US" sz="2187" b="1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이수오</a:t>
            </a:r>
            <a:r>
              <a:rPr lang="en-US" altLang="ko-KR" sz="2187" b="1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864BD0-AE5B-431A-2535-A535E6D85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6550" y="2648982"/>
            <a:ext cx="5701428" cy="1313418"/>
          </a:xfrm>
          <a:prstGeom prst="rect">
            <a:avLst/>
          </a:prstGeom>
        </p:spPr>
      </p:pic>
      <p:sp>
        <p:nvSpPr>
          <p:cNvPr id="11" name="Text 2">
            <a:extLst>
              <a:ext uri="{FF2B5EF4-FFF2-40B4-BE49-F238E27FC236}">
                <a16:creationId xmlns:a16="http://schemas.microsoft.com/office/drawing/2014/main" id="{0E031AF7-1A9E-8824-FD6F-71434F840B75}"/>
              </a:ext>
            </a:extLst>
          </p:cNvPr>
          <p:cNvSpPr/>
          <p:nvPr/>
        </p:nvSpPr>
        <p:spPr>
          <a:xfrm>
            <a:off x="528300" y="4267201"/>
            <a:ext cx="12148741" cy="287464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7545"/>
              </a:lnSpc>
              <a:buNone/>
            </a:pPr>
            <a:r>
              <a:rPr lang="ko-KR" altLang="en-US" sz="3000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웹 기반 차량 유지 보수 및 수리 기록 관리</a:t>
            </a:r>
            <a:r>
              <a:rPr lang="ko-KR" altLang="en-US" sz="4500" dirty="0">
                <a:solidFill>
                  <a:srgbClr val="F2F2F3"/>
                </a:solidFill>
                <a:latin typeface="Poppins" pitchFamily="34" charset="0"/>
                <a:cs typeface="Poppins" pitchFamily="34" charset="-120"/>
              </a:rPr>
              <a:t> </a:t>
            </a:r>
            <a:endParaRPr lang="en-US" sz="45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92F8CF75-7657-CDAC-6465-9B3756CED933}"/>
              </a:ext>
            </a:extLst>
          </p:cNvPr>
          <p:cNvSpPr/>
          <p:nvPr/>
        </p:nvSpPr>
        <p:spPr>
          <a:xfrm>
            <a:off x="16907" y="10001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0684FCD-9E46-0AD7-9E35-622BDA27D522}"/>
              </a:ext>
            </a:extLst>
          </p:cNvPr>
          <p:cNvSpPr/>
          <p:nvPr/>
        </p:nvSpPr>
        <p:spPr>
          <a:xfrm>
            <a:off x="-101600" y="-10001"/>
            <a:ext cx="14748907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18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A47F0B5-C727-5A65-E5E7-1672C65B6174}"/>
              </a:ext>
            </a:extLst>
          </p:cNvPr>
          <p:cNvSpPr/>
          <p:nvPr/>
        </p:nvSpPr>
        <p:spPr>
          <a:xfrm>
            <a:off x="120293" y="100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3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Text 8">
            <a:extLst>
              <a:ext uri="{FF2B5EF4-FFF2-40B4-BE49-F238E27FC236}">
                <a16:creationId xmlns:a16="http://schemas.microsoft.com/office/drawing/2014/main" id="{307641BF-F463-8576-05DC-D9B151C2F746}"/>
              </a:ext>
            </a:extLst>
          </p:cNvPr>
          <p:cNvSpPr/>
          <p:nvPr/>
        </p:nvSpPr>
        <p:spPr>
          <a:xfrm>
            <a:off x="459819" y="232768"/>
            <a:ext cx="3388281" cy="421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코드 부분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get_repairs.php</a:t>
            </a:r>
            <a:endParaRPr lang="en-US" sz="17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30127CD-0244-BD09-AE86-AAE79873D4EA}"/>
              </a:ext>
            </a:extLst>
          </p:cNvPr>
          <p:cNvSpPr/>
          <p:nvPr/>
        </p:nvSpPr>
        <p:spPr>
          <a:xfrm>
            <a:off x="8401526" y="982186"/>
            <a:ext cx="6023055" cy="3132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chemeClr val="bg1"/>
                </a:solidFill>
              </a:rPr>
              <a:t>특정 차량의 수리 내역을 조회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chemeClr val="bg1"/>
                </a:solidFill>
              </a:rPr>
              <a:t>데이터베이스에서 특정 차량의 수리 내역을 </a:t>
            </a:r>
            <a:r>
              <a:rPr lang="en-US" altLang="ko-KR" sz="1750" dirty="0">
                <a:solidFill>
                  <a:schemeClr val="bg1"/>
                </a:solidFill>
              </a:rPr>
              <a:t>JSON </a:t>
            </a:r>
            <a:r>
              <a:rPr lang="ko-KR" altLang="en-US" sz="1750" dirty="0">
                <a:solidFill>
                  <a:schemeClr val="bg1"/>
                </a:solidFill>
              </a:rPr>
              <a:t>형식으로 반환합니다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2799"/>
              </a:lnSpc>
            </a:pPr>
            <a:br>
              <a:rPr lang="en-US" altLang="ko-KR" sz="1750" dirty="0">
                <a:solidFill>
                  <a:schemeClr val="bg1"/>
                </a:solidFill>
              </a:rPr>
            </a:br>
            <a:endParaRPr lang="en-US" altLang="ko-KR" sz="175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5346FE3-2B3E-CF87-3280-15A5A711ED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1059652"/>
            <a:ext cx="7772400" cy="316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60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2394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데이터베이스 설계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users 테이블</a:t>
            </a: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2136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정보를 저장합니다. username, password, email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필드를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포함합니다.</a:t>
            </a:r>
            <a:endParaRPr lang="en-US" sz="1600" dirty="0"/>
          </a:p>
        </p:txBody>
      </p:sp>
      <p:sp>
        <p:nvSpPr>
          <p:cNvPr id="7" name="Text 5"/>
          <p:cNvSpPr/>
          <p:nvPr/>
        </p:nvSpPr>
        <p:spPr>
          <a:xfrm>
            <a:off x="574393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car_info 테이블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차량 정보를 저장합니다. username, car_number, car_model, mileage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필드를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포함합니다.</a:t>
            </a:r>
            <a:endParaRPr lang="en-US" sz="1600" dirty="0"/>
          </a:p>
        </p:txBody>
      </p:sp>
      <p:sp>
        <p:nvSpPr>
          <p:cNvPr id="9" name="Text 7"/>
          <p:cNvSpPr/>
          <p:nvPr/>
        </p:nvSpPr>
        <p:spPr>
          <a:xfrm>
            <a:off x="944987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repairs 테이블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9449872" y="42136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차량의 수리 내역을 저장합니다. car_number, description, cost, datetime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필드를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포함합니다.</a:t>
            </a:r>
            <a:endParaRPr lang="en-US" sz="16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188952" y="34730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데이터베이스 설계</a:t>
            </a: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2136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385881" y="1193116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user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테이블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88E1AD7-5067-6AD3-4EE4-C9DE3F52E4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759" y="4291727"/>
            <a:ext cx="6923662" cy="2114174"/>
          </a:xfrm>
          <a:prstGeom prst="rect">
            <a:avLst/>
          </a:prstGeom>
        </p:spPr>
      </p:pic>
      <p:sp>
        <p:nvSpPr>
          <p:cNvPr id="12" name="Text 8">
            <a:extLst>
              <a:ext uri="{FF2B5EF4-FFF2-40B4-BE49-F238E27FC236}">
                <a16:creationId xmlns:a16="http://schemas.microsoft.com/office/drawing/2014/main" id="{F4A695FF-1EB8-DDA0-7E4F-0691FE1000EF}"/>
              </a:ext>
            </a:extLst>
          </p:cNvPr>
          <p:cNvSpPr/>
          <p:nvPr/>
        </p:nvSpPr>
        <p:spPr>
          <a:xfrm>
            <a:off x="7353437" y="1220697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repairs 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테이블</a:t>
            </a:r>
            <a:endParaRPr lang="en-US" sz="1750" dirty="0"/>
          </a:p>
        </p:txBody>
      </p:sp>
      <p:sp>
        <p:nvSpPr>
          <p:cNvPr id="13" name="Text 8">
            <a:extLst>
              <a:ext uri="{FF2B5EF4-FFF2-40B4-BE49-F238E27FC236}">
                <a16:creationId xmlns:a16="http://schemas.microsoft.com/office/drawing/2014/main" id="{8935E988-FAF2-D164-4F07-ADF1336A3A79}"/>
              </a:ext>
            </a:extLst>
          </p:cNvPr>
          <p:cNvSpPr/>
          <p:nvPr/>
        </p:nvSpPr>
        <p:spPr>
          <a:xfrm>
            <a:off x="355759" y="3817858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Car_info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테이블</a:t>
            </a:r>
            <a:endParaRPr lang="en-US" sz="175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6BF1E7E-03AC-5F3F-A510-08454D5524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759" y="1697558"/>
            <a:ext cx="6921205" cy="18942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5472C93-38EF-0B79-A947-2D4A14A021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7648" y="1691252"/>
            <a:ext cx="6781937" cy="1979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78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2394466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4374" dirty="0"/>
          </a:p>
        </p:txBody>
      </p:sp>
      <p:sp>
        <p:nvSpPr>
          <p:cNvPr id="5" name="Text 3"/>
          <p:cNvSpPr/>
          <p:nvPr/>
        </p:nvSpPr>
        <p:spPr>
          <a:xfrm>
            <a:off x="2037993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6" name="Text 4"/>
          <p:cNvSpPr/>
          <p:nvPr/>
        </p:nvSpPr>
        <p:spPr>
          <a:xfrm>
            <a:off x="2037993" y="4213622"/>
            <a:ext cx="315634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574393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5743932" y="4213622"/>
            <a:ext cx="3156347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9449872" y="364426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459819" y="232768"/>
            <a:ext cx="1394381" cy="421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코드 부분</a:t>
            </a:r>
            <a:endParaRPr lang="en-US" sz="175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3F8F3B6-E43B-9FB5-1A03-C68FC970C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004" y="852326"/>
            <a:ext cx="6710323" cy="672259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91789B1-0781-90B6-28FD-1CF5082A58E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473"/>
          <a:stretch/>
        </p:blipFill>
        <p:spPr>
          <a:xfrm>
            <a:off x="6971327" y="849241"/>
            <a:ext cx="7305119" cy="1734287"/>
          </a:xfrm>
          <a:prstGeom prst="rect">
            <a:avLst/>
          </a:prstGeom>
        </p:spPr>
      </p:pic>
      <p:sp>
        <p:nvSpPr>
          <p:cNvPr id="15" name="Text 8">
            <a:extLst>
              <a:ext uri="{FF2B5EF4-FFF2-40B4-BE49-F238E27FC236}">
                <a16:creationId xmlns:a16="http://schemas.microsoft.com/office/drawing/2014/main" id="{940CD451-F7B0-4C2A-99AD-F707E02222C7}"/>
              </a:ext>
            </a:extLst>
          </p:cNvPr>
          <p:cNvSpPr/>
          <p:nvPr/>
        </p:nvSpPr>
        <p:spPr>
          <a:xfrm>
            <a:off x="7202585" y="3123595"/>
            <a:ext cx="5251670" cy="324625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Mydatabase.sql</a:t>
            </a:r>
            <a:r>
              <a:rPr 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ko-KR" alt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코드</a:t>
            </a:r>
            <a:endParaRPr lang="en-US" altLang="ko-KR" sz="1750" dirty="0">
              <a:solidFill>
                <a:srgbClr val="E5E0DF"/>
              </a:solidFill>
              <a:latin typeface="Poppins" pitchFamily="2" charset="77"/>
              <a:cs typeface="Poppins" pitchFamily="2" charset="77"/>
            </a:endParaRPr>
          </a:p>
          <a:p>
            <a:pPr marL="0" indent="0">
              <a:lnSpc>
                <a:spcPts val="2799"/>
              </a:lnSpc>
              <a:buNone/>
            </a:pPr>
            <a:endParaRPr lang="en-US" altLang="ko-KR" sz="1750" dirty="0">
              <a:solidFill>
                <a:srgbClr val="E5E0DF"/>
              </a:solidFill>
              <a:latin typeface="Poppins" pitchFamily="2" charset="77"/>
              <a:cs typeface="Poppins" pitchFamily="2" charset="77"/>
            </a:endParaRPr>
          </a:p>
          <a:p>
            <a:pPr marL="342900" indent="-342900">
              <a:lnSpc>
                <a:spcPts val="2799"/>
              </a:lnSpc>
              <a:buAutoNum type="arabicPeriod"/>
            </a:pPr>
            <a:r>
              <a:rPr lang="en-US" altLang="ko-KR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User</a:t>
            </a:r>
            <a:r>
              <a:rPr lang="ko-KR" alt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altLang="ko-KR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–</a:t>
            </a:r>
            <a:r>
              <a:rPr lang="ko-KR" alt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 사용자 정보 저장</a:t>
            </a:r>
            <a:endParaRPr lang="en-US" altLang="ko-KR" sz="1750" dirty="0">
              <a:solidFill>
                <a:srgbClr val="E5E0DF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중복이 허용되지 않음</a:t>
            </a:r>
            <a:r>
              <a:rPr lang="en-US" altLang="ko-KR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.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rgbClr val="E5E0DF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2.</a:t>
            </a:r>
            <a:r>
              <a:rPr lang="ko-KR" alt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altLang="ko-KR" sz="1750" dirty="0" err="1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Car_info</a:t>
            </a:r>
            <a:r>
              <a:rPr lang="en-US" altLang="ko-KR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ko-KR" alt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altLang="ko-KR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-</a:t>
            </a:r>
            <a:r>
              <a:rPr lang="ko-KR" alt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 차량 정보 저장</a:t>
            </a:r>
            <a:endParaRPr lang="en-US" altLang="ko-KR" sz="1750" dirty="0">
              <a:solidFill>
                <a:srgbClr val="E5E0DF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여러 차량을 등록할 수 있음</a:t>
            </a:r>
            <a:r>
              <a:rPr lang="en-US" altLang="ko-KR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.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rgbClr val="E5E0DF"/>
              </a:solidFill>
              <a:latin typeface="Poppins" pitchFamily="2" charset="77"/>
              <a:cs typeface="Poppins" pitchFamily="2" charset="77"/>
            </a:endParaRPr>
          </a:p>
          <a:p>
            <a:pPr>
              <a:lnSpc>
                <a:spcPts val="2799"/>
              </a:lnSpc>
            </a:pPr>
            <a:r>
              <a:rPr lang="en-US" altLang="ko-KR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3.</a:t>
            </a:r>
            <a:r>
              <a:rPr lang="ko-KR" alt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 </a:t>
            </a:r>
            <a:r>
              <a:rPr lang="en-US" altLang="ko-KR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repair – </a:t>
            </a:r>
            <a:r>
              <a:rPr lang="ko-KR" alt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차량 수리 내역 저장</a:t>
            </a:r>
            <a:endParaRPr lang="en-US" altLang="ko-KR" sz="1750" dirty="0">
              <a:solidFill>
                <a:srgbClr val="E5E0DF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차량 번호를 기준으로 여러 수리내역 저장 가능</a:t>
            </a:r>
            <a:r>
              <a:rPr lang="en-US" altLang="ko-KR" sz="1750" dirty="0">
                <a:solidFill>
                  <a:srgbClr val="E5E0DF"/>
                </a:solidFill>
                <a:latin typeface="Poppins" pitchFamily="2" charset="77"/>
                <a:cs typeface="Poppins" pitchFamily="2" charset="77"/>
              </a:rPr>
              <a:t>.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rgbClr val="E5E0DF"/>
              </a:solidFill>
              <a:latin typeface="Poppins" pitchFamily="2" charset="77"/>
              <a:cs typeface="Poppins" pitchFamily="2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14701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804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833199" y="92547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회원 가입 및 로그인</a:t>
            </a:r>
            <a:endParaRPr lang="en-US" sz="4374" dirty="0"/>
          </a:p>
        </p:txBody>
      </p:sp>
      <p:sp>
        <p:nvSpPr>
          <p:cNvPr id="6" name="Shape 3"/>
          <p:cNvSpPr/>
          <p:nvPr/>
        </p:nvSpPr>
        <p:spPr>
          <a:xfrm>
            <a:off x="1144310" y="1953101"/>
            <a:ext cx="44410" cy="5351026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7" name="Shape 4"/>
          <p:cNvSpPr/>
          <p:nvPr/>
        </p:nvSpPr>
        <p:spPr>
          <a:xfrm>
            <a:off x="1416427" y="2430720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8" name="Shape 5"/>
          <p:cNvSpPr/>
          <p:nvPr/>
        </p:nvSpPr>
        <p:spPr>
          <a:xfrm>
            <a:off x="916484" y="2203013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6"/>
          <p:cNvSpPr/>
          <p:nvPr/>
        </p:nvSpPr>
        <p:spPr>
          <a:xfrm>
            <a:off x="1117699" y="2244685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10" name="Text 7"/>
          <p:cNvSpPr/>
          <p:nvPr/>
        </p:nvSpPr>
        <p:spPr>
          <a:xfrm>
            <a:off x="2388513" y="2175272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회원 가입</a:t>
            </a:r>
            <a:endParaRPr lang="en-US" sz="2187" dirty="0"/>
          </a:p>
        </p:txBody>
      </p:sp>
      <p:sp>
        <p:nvSpPr>
          <p:cNvPr id="11" name="Text 8"/>
          <p:cNvSpPr/>
          <p:nvPr/>
        </p:nvSpPr>
        <p:spPr>
          <a:xfrm>
            <a:off x="2388513" y="2655689"/>
            <a:ext cx="7751088" cy="710803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사용자가 사용자명, 비밀번호, 이메일을 입력하면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비밀번호가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암호화되어</a:t>
            </a:r>
            <a:endParaRPr 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데이터베이스에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저장됩니다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.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중복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사용자명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체크를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통해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중복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가입을 방지합니다.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1416427" y="4288453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3" name="Shape 10"/>
          <p:cNvSpPr/>
          <p:nvPr/>
        </p:nvSpPr>
        <p:spPr>
          <a:xfrm>
            <a:off x="916484" y="4060746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1"/>
          <p:cNvSpPr/>
          <p:nvPr/>
        </p:nvSpPr>
        <p:spPr>
          <a:xfrm>
            <a:off x="1071027" y="4102418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5" name="Text 12"/>
          <p:cNvSpPr/>
          <p:nvPr/>
        </p:nvSpPr>
        <p:spPr>
          <a:xfrm>
            <a:off x="2388513" y="4033004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로그인</a:t>
            </a:r>
            <a:endParaRPr lang="en-US" sz="2187" dirty="0"/>
          </a:p>
        </p:txBody>
      </p:sp>
      <p:sp>
        <p:nvSpPr>
          <p:cNvPr id="16" name="Text 13"/>
          <p:cNvSpPr/>
          <p:nvPr/>
        </p:nvSpPr>
        <p:spPr>
          <a:xfrm>
            <a:off x="2388513" y="4513421"/>
            <a:ext cx="77510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사용자가 입력한 사용자명과 비밀번호를 확인하여 세션을 시작합니다. password_verify 함수로 비밀번호를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확인하며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</a:p>
          <a:p>
            <a:pPr marL="0" indent="0" algn="l">
              <a:lnSpc>
                <a:spcPts val="2799"/>
              </a:lnSpc>
              <a:buNone/>
            </a:pP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세션을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통해 로그인 상태를 유지합니다.</a:t>
            </a:r>
            <a:endParaRPr lang="en-US" sz="1750" dirty="0"/>
          </a:p>
        </p:txBody>
      </p:sp>
      <p:sp>
        <p:nvSpPr>
          <p:cNvPr id="17" name="Shape 14"/>
          <p:cNvSpPr/>
          <p:nvPr/>
        </p:nvSpPr>
        <p:spPr>
          <a:xfrm>
            <a:off x="1416427" y="6501586"/>
            <a:ext cx="777597" cy="44410"/>
          </a:xfrm>
          <a:prstGeom prst="roundRect">
            <a:avLst>
              <a:gd name="adj" fmla="val 225151"/>
            </a:avLst>
          </a:prstGeom>
          <a:solidFill>
            <a:srgbClr val="56565B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18" name="Shape 15"/>
          <p:cNvSpPr/>
          <p:nvPr/>
        </p:nvSpPr>
        <p:spPr>
          <a:xfrm>
            <a:off x="916484" y="6273879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9" name="Text 16"/>
          <p:cNvSpPr/>
          <p:nvPr/>
        </p:nvSpPr>
        <p:spPr>
          <a:xfrm>
            <a:off x="1068884" y="6315551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20" name="Text 17"/>
          <p:cNvSpPr/>
          <p:nvPr/>
        </p:nvSpPr>
        <p:spPr>
          <a:xfrm>
            <a:off x="2388513" y="6246138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로그아웃</a:t>
            </a:r>
            <a:endParaRPr lang="en-US" sz="2187" dirty="0"/>
          </a:p>
        </p:txBody>
      </p:sp>
      <p:sp>
        <p:nvSpPr>
          <p:cNvPr id="21" name="Text 18"/>
          <p:cNvSpPr/>
          <p:nvPr/>
        </p:nvSpPr>
        <p:spPr>
          <a:xfrm>
            <a:off x="2388513" y="6726555"/>
            <a:ext cx="7751088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로그아웃 시에는 세션을 종료하고 초기 페이지로 리다이렉트됩니다.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2364581"/>
            <a:ext cx="6740723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마이페이지 및 차량 정보 관리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503295"/>
            <a:ext cx="3370064" cy="2361605"/>
          </a:xfrm>
          <a:prstGeom prst="roundRect">
            <a:avLst>
              <a:gd name="adj" fmla="val 423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2267783" y="37330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차량 정보 조회</a:t>
            </a:r>
            <a:endParaRPr lang="en-US" sz="2187" dirty="0"/>
          </a:p>
        </p:txBody>
      </p:sp>
      <p:sp>
        <p:nvSpPr>
          <p:cNvPr id="7" name="Text 5"/>
          <p:cNvSpPr/>
          <p:nvPr/>
        </p:nvSpPr>
        <p:spPr>
          <a:xfrm>
            <a:off x="2267783" y="4213503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로그인된 사용자는 마이페이지에서 자신의 차량 정보를 확인할 수 있습니다.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630228" y="3503295"/>
            <a:ext cx="3370064" cy="2361605"/>
          </a:xfrm>
          <a:prstGeom prst="roundRect">
            <a:avLst>
              <a:gd name="adj" fmla="val 423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9" name="Text 7"/>
          <p:cNvSpPr/>
          <p:nvPr/>
        </p:nvSpPr>
        <p:spPr>
          <a:xfrm>
            <a:off x="5860018" y="37330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차량 등록</a:t>
            </a:r>
            <a:endParaRPr lang="en-US" sz="2187" dirty="0"/>
          </a:p>
        </p:txBody>
      </p:sp>
      <p:sp>
        <p:nvSpPr>
          <p:cNvPr id="10" name="Text 8"/>
          <p:cNvSpPr/>
          <p:nvPr/>
        </p:nvSpPr>
        <p:spPr>
          <a:xfrm>
            <a:off x="5860018" y="4213503"/>
            <a:ext cx="2910483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새로운 차량을 등록할 수 있으며, 차량 번호, 차종, 주행거리를 입력받아 데이터베이스에 저장합니다.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222462" y="3503295"/>
            <a:ext cx="3370064" cy="2361605"/>
          </a:xfrm>
          <a:prstGeom prst="roundRect">
            <a:avLst>
              <a:gd name="adj" fmla="val 4234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10"/>
          <p:cNvSpPr/>
          <p:nvPr/>
        </p:nvSpPr>
        <p:spPr>
          <a:xfrm>
            <a:off x="9452253" y="3733086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차량 정보 수정</a:t>
            </a:r>
            <a:endParaRPr lang="en-US" sz="2187" dirty="0"/>
          </a:p>
        </p:txBody>
      </p:sp>
      <p:sp>
        <p:nvSpPr>
          <p:cNvPr id="13" name="Text 11"/>
          <p:cNvSpPr/>
          <p:nvPr/>
        </p:nvSpPr>
        <p:spPr>
          <a:xfrm>
            <a:off x="9452253" y="4213503"/>
            <a:ext cx="2910483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기존 차량 정보를 수정할 수 있으며, 차량 번호와 차종을 업데이트할 수 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36576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4490799" y="934760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차량 수리 내역 관리</a:t>
            </a:r>
            <a:endParaRPr lang="en-US" sz="4374" dirty="0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799" y="1962388"/>
            <a:ext cx="1110972" cy="1777484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5935028" y="2184559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수리 내역 입력</a:t>
            </a:r>
            <a:endParaRPr lang="en-US" sz="2187" dirty="0"/>
          </a:p>
        </p:txBody>
      </p:sp>
      <p:sp>
        <p:nvSpPr>
          <p:cNvPr id="8" name="Text 4"/>
          <p:cNvSpPr/>
          <p:nvPr/>
        </p:nvSpPr>
        <p:spPr>
          <a:xfrm>
            <a:off x="5935028" y="2664976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사용자는 특정 차량의 수리 내역을 입력할 수 있습니다.</a:t>
            </a:r>
            <a:endParaRPr lang="en-US" sz="1750" dirty="0"/>
          </a:p>
        </p:txBody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0799" y="3739872"/>
            <a:ext cx="1110972" cy="1777484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935028" y="3962043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수리 내역 저장</a:t>
            </a:r>
            <a:endParaRPr lang="en-US" sz="2187" dirty="0"/>
          </a:p>
        </p:txBody>
      </p:sp>
      <p:sp>
        <p:nvSpPr>
          <p:cNvPr id="11" name="Text 6"/>
          <p:cNvSpPr/>
          <p:nvPr/>
        </p:nvSpPr>
        <p:spPr>
          <a:xfrm>
            <a:off x="5935028" y="4442460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입력된 수리 내역은 데이터베이스에 저장됩니다.</a:t>
            </a:r>
            <a:endParaRPr lang="en-US" sz="1750" dirty="0"/>
          </a:p>
        </p:txBody>
      </p:sp>
      <p:pic>
        <p:nvPicPr>
          <p:cNvPr id="12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90799" y="5517356"/>
            <a:ext cx="1110972" cy="1777484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5935028" y="5739527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수리 내역 조회</a:t>
            </a:r>
            <a:endParaRPr lang="en-US" sz="2187" dirty="0"/>
          </a:p>
        </p:txBody>
      </p:sp>
      <p:sp>
        <p:nvSpPr>
          <p:cNvPr id="14" name="Text 8"/>
          <p:cNvSpPr/>
          <p:nvPr/>
        </p:nvSpPr>
        <p:spPr>
          <a:xfrm>
            <a:off x="5935028" y="6219944"/>
            <a:ext cx="7862173" cy="355402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저장된 수리 내역은 테이블 형태로 사용자에게 표시됩니다.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8229600"/>
          </a:xfrm>
          <a:prstGeom prst="rect">
            <a:avLst/>
          </a:prstGeom>
        </p:spPr>
      </p:pic>
      <p:sp>
        <p:nvSpPr>
          <p:cNvPr id="5" name="Shape 2"/>
          <p:cNvSpPr/>
          <p:nvPr/>
        </p:nvSpPr>
        <p:spPr>
          <a:xfrm>
            <a:off x="16907" y="10001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6" name="Text 3"/>
          <p:cNvSpPr/>
          <p:nvPr/>
        </p:nvSpPr>
        <p:spPr>
          <a:xfrm>
            <a:off x="2037993" y="2347317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데이터 처리 및 보안</a:t>
            </a:r>
            <a:endParaRPr lang="en-US" sz="4374" dirty="0"/>
          </a:p>
        </p:txBody>
      </p:sp>
      <p:sp>
        <p:nvSpPr>
          <p:cNvPr id="7" name="Shape 4"/>
          <p:cNvSpPr/>
          <p:nvPr/>
        </p:nvSpPr>
        <p:spPr>
          <a:xfrm>
            <a:off x="2037993" y="36248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8" name="Text 5"/>
          <p:cNvSpPr/>
          <p:nvPr/>
        </p:nvSpPr>
        <p:spPr>
          <a:xfrm>
            <a:off x="2239208" y="3666530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9" name="Text 6"/>
          <p:cNvSpPr/>
          <p:nvPr/>
        </p:nvSpPr>
        <p:spPr>
          <a:xfrm>
            <a:off x="2760107" y="362485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데이터베이스 연동</a:t>
            </a:r>
            <a:endParaRPr lang="en-US" sz="2187" dirty="0"/>
          </a:p>
        </p:txBody>
      </p:sp>
      <p:sp>
        <p:nvSpPr>
          <p:cNvPr id="10" name="Text 7"/>
          <p:cNvSpPr/>
          <p:nvPr/>
        </p:nvSpPr>
        <p:spPr>
          <a:xfrm>
            <a:off x="2760107" y="4105275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PHP의 mysqli 확장을 사용하여 데이터베이스 연결 및 쿼리 실행을 처리합니다.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5630228" y="36248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2" name="Text 9"/>
          <p:cNvSpPr/>
          <p:nvPr/>
        </p:nvSpPr>
        <p:spPr>
          <a:xfrm>
            <a:off x="5784771" y="3666530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3" name="Text 10"/>
          <p:cNvSpPr/>
          <p:nvPr/>
        </p:nvSpPr>
        <p:spPr>
          <a:xfrm>
            <a:off x="6352342" y="362485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SQL 인젝션 방지</a:t>
            </a:r>
            <a:endParaRPr lang="en-US" sz="2187" dirty="0"/>
          </a:p>
        </p:txBody>
      </p:sp>
      <p:sp>
        <p:nvSpPr>
          <p:cNvPr id="14" name="Text 11"/>
          <p:cNvSpPr/>
          <p:nvPr/>
        </p:nvSpPr>
        <p:spPr>
          <a:xfrm>
            <a:off x="6352342" y="4105275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prepare, bind_param, execute 등의 메소드를 사용하여 SQL 인젝션을 방지하고, 데이터의 안전한 처리를 보장합니다.</a:t>
            </a:r>
            <a:endParaRPr lang="en-US" sz="1750" dirty="0"/>
          </a:p>
        </p:txBody>
      </p:sp>
      <p:sp>
        <p:nvSpPr>
          <p:cNvPr id="15" name="Shape 12"/>
          <p:cNvSpPr/>
          <p:nvPr/>
        </p:nvSpPr>
        <p:spPr>
          <a:xfrm>
            <a:off x="9222462" y="3624858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6" name="Text 13"/>
          <p:cNvSpPr/>
          <p:nvPr/>
        </p:nvSpPr>
        <p:spPr>
          <a:xfrm>
            <a:off x="9374862" y="3666530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7" name="Text 14"/>
          <p:cNvSpPr/>
          <p:nvPr/>
        </p:nvSpPr>
        <p:spPr>
          <a:xfrm>
            <a:off x="9944576" y="3624858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비밀번호 암호화</a:t>
            </a:r>
            <a:endParaRPr lang="en-US" sz="2187" dirty="0"/>
          </a:p>
        </p:txBody>
      </p:sp>
      <p:sp>
        <p:nvSpPr>
          <p:cNvPr id="18" name="Text 15"/>
          <p:cNvSpPr/>
          <p:nvPr/>
        </p:nvSpPr>
        <p:spPr>
          <a:xfrm>
            <a:off x="9944576" y="4105275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비밀번호는 password_hash 함수로 암호화되어 데이터베이스에 저장됩니다.</a:t>
            </a:r>
            <a:endParaRPr lang="en-US" sz="175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2383274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결론</a:t>
            </a:r>
            <a:endParaRPr lang="en-US" sz="4374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7993" y="3521988"/>
            <a:ext cx="555427" cy="555427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2037993" y="42995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성장 기회</a:t>
            </a:r>
            <a:endParaRPr lang="en-US" sz="2187" dirty="0"/>
          </a:p>
        </p:txBody>
      </p:sp>
      <p:sp>
        <p:nvSpPr>
          <p:cNvPr id="7" name="Text 4"/>
          <p:cNvSpPr/>
          <p:nvPr/>
        </p:nvSpPr>
        <p:spPr>
          <a:xfrm>
            <a:off x="2037993" y="4780002"/>
            <a:ext cx="3295888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이번 프로젝트를 통해 웹 애플리케이션 개발의 기본 기능을 구현할 수 있었습니다.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67137" y="3521988"/>
            <a:ext cx="555427" cy="555427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667137" y="42995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경험 축적</a:t>
            </a:r>
            <a:endParaRPr lang="en-US" sz="2187" dirty="0"/>
          </a:p>
        </p:txBody>
      </p:sp>
      <p:sp>
        <p:nvSpPr>
          <p:cNvPr id="10" name="Text 6"/>
          <p:cNvSpPr/>
          <p:nvPr/>
        </p:nvSpPr>
        <p:spPr>
          <a:xfrm>
            <a:off x="5667137" y="4780002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앞으로도 이러한 경험을 바탕으로 더욱 복잡한 웹 애플리케이션을 개발할 수 있도록 노력하겠습니다.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96400" y="3521988"/>
            <a:ext cx="555427" cy="555427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296400" y="4299585"/>
            <a:ext cx="277749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l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미래 발전</a:t>
            </a:r>
            <a:endParaRPr lang="en-US" sz="2187" dirty="0"/>
          </a:p>
        </p:txBody>
      </p:sp>
      <p:sp>
        <p:nvSpPr>
          <p:cNvPr id="13" name="Text 8"/>
          <p:cNvSpPr/>
          <p:nvPr/>
        </p:nvSpPr>
        <p:spPr>
          <a:xfrm>
            <a:off x="9296400" y="4780002"/>
            <a:ext cx="3296007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 algn="l">
              <a:lnSpc>
                <a:spcPts val="2799"/>
              </a:lnSpc>
              <a:buNone/>
            </a:pP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이번 프로젝트는 향후 더 발전된 웹 애플리케이션 개발을 위한 기반이 될 것입니다.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-19288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620" y="0"/>
            <a:ext cx="5486400" cy="822960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319599" y="3067883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프로젝트 개요</a:t>
            </a:r>
            <a:endParaRPr lang="en-US" sz="4374" dirty="0"/>
          </a:p>
        </p:txBody>
      </p:sp>
      <p:sp>
        <p:nvSpPr>
          <p:cNvPr id="6" name="Text 3"/>
          <p:cNvSpPr/>
          <p:nvPr/>
        </p:nvSpPr>
        <p:spPr>
          <a:xfrm>
            <a:off x="6319599" y="4095512"/>
            <a:ext cx="7477601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프로젝트 목표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회원 가입, 로그인, 회원 정보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수정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</a:p>
          <a:p>
            <a:pPr marL="285750" indent="-285750">
              <a:lnSpc>
                <a:spcPts val="2799"/>
              </a:lnSpc>
              <a:buFontTx/>
              <a:buChar char="-"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사용자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차량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정보 등록 및 수리 </a:t>
            </a: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내역을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</a:t>
            </a: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등록 및 수정</a:t>
            </a:r>
            <a:endParaRPr 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 marL="285750" indent="-285750">
              <a:lnSpc>
                <a:spcPts val="2799"/>
              </a:lnSpc>
              <a:buFontTx/>
              <a:buChar char="-"/>
            </a:pPr>
            <a:endParaRPr lang="en-US" sz="1750" dirty="0">
              <a:solidFill>
                <a:srgbClr val="E5E0DF"/>
              </a:solidFill>
              <a:latin typeface="Roboto" pitchFamily="34" charset="0"/>
              <a:ea typeface="Roboto" pitchFamily="34" charset="-122"/>
              <a:cs typeface="Roboto" pitchFamily="34" charset="-120"/>
            </a:endParaRPr>
          </a:p>
          <a:p>
            <a:pPr>
              <a:lnSpc>
                <a:spcPts val="2799"/>
              </a:lnSpc>
            </a:pPr>
            <a:r>
              <a:rPr lang="en-US" sz="175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이를</a:t>
            </a:r>
            <a:r>
              <a:rPr lang="en-US" sz="175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위해 PHP를 사용한 서버 측 로직과 MySQL 데이터베이스를 활용했습니다.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9191A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50505"/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Text 2"/>
          <p:cNvSpPr/>
          <p:nvPr/>
        </p:nvSpPr>
        <p:spPr>
          <a:xfrm>
            <a:off x="2037993" y="2291715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en-US" sz="4374" dirty="0">
                <a:solidFill>
                  <a:srgbClr val="F2F2F3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프로젝트 개요</a:t>
            </a:r>
            <a:endParaRPr lang="en-US" sz="4374" dirty="0"/>
          </a:p>
        </p:txBody>
      </p:sp>
      <p:sp>
        <p:nvSpPr>
          <p:cNvPr id="5" name="Shape 3"/>
          <p:cNvSpPr/>
          <p:nvPr/>
        </p:nvSpPr>
        <p:spPr>
          <a:xfrm>
            <a:off x="2037993" y="36803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6" name="Text 4"/>
          <p:cNvSpPr/>
          <p:nvPr/>
        </p:nvSpPr>
        <p:spPr>
          <a:xfrm>
            <a:off x="2239208" y="3722013"/>
            <a:ext cx="97393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1</a:t>
            </a:r>
            <a:endParaRPr lang="en-US" sz="2624" dirty="0"/>
          </a:p>
        </p:txBody>
      </p:sp>
      <p:sp>
        <p:nvSpPr>
          <p:cNvPr id="7" name="Text 5"/>
          <p:cNvSpPr/>
          <p:nvPr/>
        </p:nvSpPr>
        <p:spPr>
          <a:xfrm>
            <a:off x="2760107" y="3680341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프로젝트: 엔진클럽</a:t>
            </a:r>
            <a:endParaRPr lang="en-US" sz="2187" dirty="0"/>
          </a:p>
        </p:txBody>
      </p:sp>
      <p:sp>
        <p:nvSpPr>
          <p:cNvPr id="8" name="Text 6"/>
          <p:cNvSpPr/>
          <p:nvPr/>
        </p:nvSpPr>
        <p:spPr>
          <a:xfrm>
            <a:off x="2760107" y="4160758"/>
            <a:ext cx="2647950" cy="1066205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조 이름: 엔진 클럽(Engine Club), 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6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조장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: 이수오, 조원: 김여민</a:t>
            </a:r>
            <a:endParaRPr lang="en-US" sz="1600" dirty="0"/>
          </a:p>
        </p:txBody>
      </p:sp>
      <p:sp>
        <p:nvSpPr>
          <p:cNvPr id="9" name="Shape 7"/>
          <p:cNvSpPr/>
          <p:nvPr/>
        </p:nvSpPr>
        <p:spPr>
          <a:xfrm>
            <a:off x="5630228" y="36803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0" name="Text 8"/>
          <p:cNvSpPr/>
          <p:nvPr/>
        </p:nvSpPr>
        <p:spPr>
          <a:xfrm>
            <a:off x="5784771" y="3722013"/>
            <a:ext cx="190738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2</a:t>
            </a:r>
            <a:endParaRPr lang="en-US" sz="2624" dirty="0"/>
          </a:p>
        </p:txBody>
      </p:sp>
      <p:sp>
        <p:nvSpPr>
          <p:cNvPr id="11" name="Text 9"/>
          <p:cNvSpPr/>
          <p:nvPr/>
        </p:nvSpPr>
        <p:spPr>
          <a:xfrm>
            <a:off x="9874805" y="3756660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프로젝트 기획 목적</a:t>
            </a:r>
            <a:endParaRPr lang="en-US" sz="2187" dirty="0"/>
          </a:p>
        </p:txBody>
      </p:sp>
      <p:sp>
        <p:nvSpPr>
          <p:cNvPr id="12" name="Text 10"/>
          <p:cNvSpPr/>
          <p:nvPr/>
        </p:nvSpPr>
        <p:spPr>
          <a:xfrm>
            <a:off x="9874805" y="4160758"/>
            <a:ext cx="2647950" cy="1777008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정비센터에 방문한 고객들의 정보를 저장 및 </a:t>
            </a:r>
            <a:r>
              <a:rPr lang="en-US" sz="15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기록하고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,</a:t>
            </a:r>
          </a:p>
          <a:p>
            <a:pPr marL="0" indent="0">
              <a:lnSpc>
                <a:spcPts val="2799"/>
              </a:lnSpc>
              <a:buNone/>
            </a:pPr>
            <a:r>
              <a:rPr lang="en-US" sz="1500" dirty="0" err="1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원활한</a:t>
            </a:r>
            <a:r>
              <a:rPr lang="en-US" sz="15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정비 센터 운영을 위해 웹 애플리케이션을 구축하고자 합니다.</a:t>
            </a:r>
            <a:endParaRPr lang="en-US" sz="1500" dirty="0"/>
          </a:p>
        </p:txBody>
      </p:sp>
      <p:sp>
        <p:nvSpPr>
          <p:cNvPr id="13" name="Shape 11"/>
          <p:cNvSpPr/>
          <p:nvPr/>
        </p:nvSpPr>
        <p:spPr>
          <a:xfrm>
            <a:off x="9222462" y="3680341"/>
            <a:ext cx="499943" cy="499943"/>
          </a:xfrm>
          <a:prstGeom prst="roundRect">
            <a:avLst>
              <a:gd name="adj" fmla="val 20000"/>
            </a:avLst>
          </a:prstGeom>
          <a:solidFill>
            <a:srgbClr val="3D3D42"/>
          </a:solidFill>
          <a:ln w="7620">
            <a:solidFill>
              <a:srgbClr val="56565B"/>
            </a:solidFill>
            <a:prstDash val="solid"/>
          </a:ln>
        </p:spPr>
        <p:txBody>
          <a:bodyPr/>
          <a:lstStyle/>
          <a:p>
            <a:endParaRPr lang="ko-KR" altLang="en-US"/>
          </a:p>
        </p:txBody>
      </p:sp>
      <p:sp>
        <p:nvSpPr>
          <p:cNvPr id="14" name="Text 12"/>
          <p:cNvSpPr/>
          <p:nvPr/>
        </p:nvSpPr>
        <p:spPr>
          <a:xfrm>
            <a:off x="9374862" y="3722013"/>
            <a:ext cx="195024" cy="416481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 algn="ctr">
              <a:lnSpc>
                <a:spcPts val="3281"/>
              </a:lnSpc>
              <a:buNone/>
            </a:pPr>
            <a:r>
              <a:rPr lang="en-US" sz="2624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3</a:t>
            </a:r>
            <a:endParaRPr lang="en-US" sz="2624" dirty="0"/>
          </a:p>
        </p:txBody>
      </p:sp>
      <p:sp>
        <p:nvSpPr>
          <p:cNvPr id="15" name="Text 13"/>
          <p:cNvSpPr/>
          <p:nvPr/>
        </p:nvSpPr>
        <p:spPr>
          <a:xfrm>
            <a:off x="6314241" y="3721656"/>
            <a:ext cx="2647950" cy="347186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2734"/>
              </a:lnSpc>
              <a:buNone/>
            </a:pPr>
            <a:r>
              <a:rPr lang="en-US" sz="2187" dirty="0">
                <a:solidFill>
                  <a:srgbClr val="E5E0DF"/>
                </a:solidFill>
                <a:latin typeface="Poppins" pitchFamily="34" charset="0"/>
                <a:ea typeface="Poppins" pitchFamily="34" charset="-122"/>
                <a:cs typeface="Poppins" pitchFamily="34" charset="-120"/>
              </a:rPr>
              <a:t>기술 스택</a:t>
            </a:r>
            <a:endParaRPr lang="en-US" sz="2187" dirty="0"/>
          </a:p>
        </p:txBody>
      </p:sp>
      <p:sp>
        <p:nvSpPr>
          <p:cNvPr id="16" name="Text 14"/>
          <p:cNvSpPr/>
          <p:nvPr/>
        </p:nvSpPr>
        <p:spPr>
          <a:xfrm>
            <a:off x="6268998" y="4186238"/>
            <a:ext cx="2647950" cy="142160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PHP</a:t>
            </a:r>
            <a:r>
              <a:rPr lang="ko-KR" alt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와</a:t>
            </a:r>
            <a:r>
              <a:rPr lang="en-US" sz="1600" dirty="0">
                <a:solidFill>
                  <a:srgbClr val="E5E0DF"/>
                </a:solidFill>
                <a:latin typeface="Roboto" pitchFamily="34" charset="0"/>
                <a:ea typeface="Roboto" pitchFamily="34" charset="-122"/>
                <a:cs typeface="Roboto" pitchFamily="34" charset="-120"/>
              </a:rPr>
              <a:t> MySQL 데이터베이스를 사용하여 프로젝트를 구현합니다.</a:t>
            </a:r>
            <a:endParaRPr lang="en-US" sz="16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92F8CF75-7657-CDAC-6465-9B3756CED933}"/>
              </a:ext>
            </a:extLst>
          </p:cNvPr>
          <p:cNvSpPr/>
          <p:nvPr/>
        </p:nvSpPr>
        <p:spPr>
          <a:xfrm>
            <a:off x="16907" y="10001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0684FCD-9E46-0AD7-9E35-622BDA27D522}"/>
              </a:ext>
            </a:extLst>
          </p:cNvPr>
          <p:cNvSpPr/>
          <p:nvPr/>
        </p:nvSpPr>
        <p:spPr>
          <a:xfrm>
            <a:off x="-101600" y="-10001"/>
            <a:ext cx="14748907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18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A47F0B5-C727-5A65-E5E7-1672C65B6174}"/>
              </a:ext>
            </a:extLst>
          </p:cNvPr>
          <p:cNvSpPr/>
          <p:nvPr/>
        </p:nvSpPr>
        <p:spPr>
          <a:xfrm>
            <a:off x="120293" y="100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r>
              <a:rPr lang="ko-KR" altLang="en-US" sz="3000" dirty="0">
                <a:solidFill>
                  <a:srgbClr val="F2F2F3"/>
                </a:solidFill>
                <a:latin typeface="Poppins" pitchFamily="2" charset="77"/>
                <a:cs typeface="Poppins" pitchFamily="2" charset="77"/>
              </a:rPr>
              <a:t>기술 스택</a:t>
            </a:r>
            <a:endParaRPr lang="en-US" sz="3000" dirty="0">
              <a:latin typeface="Poppins" pitchFamily="2" charset="77"/>
              <a:cs typeface="Poppins" pitchFamily="2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C2DEF7-F635-D096-4A50-AE6441E09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100" y="857250"/>
            <a:ext cx="2120900" cy="26330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959FC02-F719-D50B-27AA-6757C12FDB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8192" y="857250"/>
            <a:ext cx="2277507" cy="263304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1E9A478-6EFD-F129-6D08-24641AA508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891" y="857250"/>
            <a:ext cx="2175909" cy="263716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50865FFD-A7FD-4757-6558-8528ADCF9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92" y="4961845"/>
            <a:ext cx="3835400" cy="2446721"/>
          </a:xfrm>
          <a:prstGeom prst="rect">
            <a:avLst/>
          </a:prstGeom>
        </p:spPr>
      </p:pic>
      <p:sp>
        <p:nvSpPr>
          <p:cNvPr id="17" name="Down Arrow 16">
            <a:extLst>
              <a:ext uri="{FF2B5EF4-FFF2-40B4-BE49-F238E27FC236}">
                <a16:creationId xmlns:a16="http://schemas.microsoft.com/office/drawing/2014/main" id="{8B4A7B24-D877-6A12-A90E-B57A2E6099F8}"/>
              </a:ext>
            </a:extLst>
          </p:cNvPr>
          <p:cNvSpPr/>
          <p:nvPr/>
        </p:nvSpPr>
        <p:spPr>
          <a:xfrm rot="16200000">
            <a:off x="6029343" y="4948301"/>
            <a:ext cx="706953" cy="14451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C78C3BB-53D9-4C44-8D33-0DCAC52FF463}"/>
              </a:ext>
            </a:extLst>
          </p:cNvPr>
          <p:cNvSpPr/>
          <p:nvPr/>
        </p:nvSpPr>
        <p:spPr>
          <a:xfrm rot="5400000">
            <a:off x="5975368" y="5816131"/>
            <a:ext cx="706953" cy="1445101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KR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9C256B2-7744-662F-ABE5-FF3EB16D8B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1148" y="4833403"/>
            <a:ext cx="4006851" cy="2381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4911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92F8CF75-7657-CDAC-6465-9B3756CED933}"/>
              </a:ext>
            </a:extLst>
          </p:cNvPr>
          <p:cNvSpPr/>
          <p:nvPr/>
        </p:nvSpPr>
        <p:spPr>
          <a:xfrm>
            <a:off x="16907" y="10001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0684FCD-9E46-0AD7-9E35-622BDA27D522}"/>
              </a:ext>
            </a:extLst>
          </p:cNvPr>
          <p:cNvSpPr/>
          <p:nvPr/>
        </p:nvSpPr>
        <p:spPr>
          <a:xfrm>
            <a:off x="-101600" y="-10001"/>
            <a:ext cx="14748907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18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A47F0B5-C727-5A65-E5E7-1672C65B6174}"/>
              </a:ext>
            </a:extLst>
          </p:cNvPr>
          <p:cNvSpPr/>
          <p:nvPr/>
        </p:nvSpPr>
        <p:spPr>
          <a:xfrm>
            <a:off x="120293" y="100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3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Text 8">
            <a:extLst>
              <a:ext uri="{FF2B5EF4-FFF2-40B4-BE49-F238E27FC236}">
                <a16:creationId xmlns:a16="http://schemas.microsoft.com/office/drawing/2014/main" id="{307641BF-F463-8576-05DC-D9B151C2F746}"/>
              </a:ext>
            </a:extLst>
          </p:cNvPr>
          <p:cNvSpPr/>
          <p:nvPr/>
        </p:nvSpPr>
        <p:spPr>
          <a:xfrm>
            <a:off x="447119" y="232768"/>
            <a:ext cx="3578781" cy="421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코드 부분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db.php</a:t>
            </a:r>
            <a:endParaRPr lang="en-US" sz="1750" dirty="0"/>
          </a:p>
        </p:txBody>
      </p:sp>
      <p:pic>
        <p:nvPicPr>
          <p:cNvPr id="6" name="Picture 5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B197D3DE-3333-0402-7222-B3F21F9B52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9" y="778986"/>
            <a:ext cx="7569200" cy="3683000"/>
          </a:xfrm>
          <a:prstGeom prst="rect">
            <a:avLst/>
          </a:prstGeom>
        </p:spPr>
      </p:pic>
      <p:sp>
        <p:nvSpPr>
          <p:cNvPr id="11" name="Text 8">
            <a:extLst>
              <a:ext uri="{FF2B5EF4-FFF2-40B4-BE49-F238E27FC236}">
                <a16:creationId xmlns:a16="http://schemas.microsoft.com/office/drawing/2014/main" id="{C30127CD-0244-BD09-AE86-AAE79873D4EA}"/>
              </a:ext>
            </a:extLst>
          </p:cNvPr>
          <p:cNvSpPr/>
          <p:nvPr/>
        </p:nvSpPr>
        <p:spPr>
          <a:xfrm>
            <a:off x="8147526" y="778986"/>
            <a:ext cx="6023055" cy="3132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데이터베이스 연결 설정을 포함한 파일</a:t>
            </a:r>
            <a:r>
              <a:rPr lang="en-US" altLang="ko-KR" sz="17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</a:t>
            </a:r>
          </a:p>
          <a:p>
            <a:pPr>
              <a:lnSpc>
                <a:spcPts val="2799"/>
              </a:lnSpc>
            </a:pPr>
            <a:endParaRPr lang="en-US" altLang="ko-KR" sz="1750" dirty="0">
              <a:solidFill>
                <a:schemeClr val="bg1"/>
              </a:solidFill>
              <a:latin typeface="Poppins" pitchFamily="2" charset="77"/>
              <a:cs typeface="Poppins" pitchFamily="2" charset="77"/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데이터베이스 연결을 설정하는 코드가 포함되어 있으며</a:t>
            </a:r>
            <a:r>
              <a:rPr lang="en-US" altLang="ko-KR" sz="17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, </a:t>
            </a:r>
            <a:r>
              <a:rPr lang="ko-KR" altLang="en-US" sz="17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다른 파일에서 이 파일을 포함시켜 사용합니다</a:t>
            </a:r>
            <a:r>
              <a:rPr lang="en-US" altLang="ko-KR" sz="1750" dirty="0">
                <a:solidFill>
                  <a:schemeClr val="bg1"/>
                </a:solidFill>
                <a:latin typeface="Poppins" pitchFamily="2" charset="77"/>
                <a:cs typeface="Poppins" pitchFamily="2" charset="77"/>
              </a:rPr>
              <a:t>.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1204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92F8CF75-7657-CDAC-6465-9B3756CED933}"/>
              </a:ext>
            </a:extLst>
          </p:cNvPr>
          <p:cNvSpPr/>
          <p:nvPr/>
        </p:nvSpPr>
        <p:spPr>
          <a:xfrm>
            <a:off x="16907" y="10001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0684FCD-9E46-0AD7-9E35-622BDA27D522}"/>
              </a:ext>
            </a:extLst>
          </p:cNvPr>
          <p:cNvSpPr/>
          <p:nvPr/>
        </p:nvSpPr>
        <p:spPr>
          <a:xfrm>
            <a:off x="-101600" y="-10001"/>
            <a:ext cx="14748907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18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A47F0B5-C727-5A65-E5E7-1672C65B6174}"/>
              </a:ext>
            </a:extLst>
          </p:cNvPr>
          <p:cNvSpPr/>
          <p:nvPr/>
        </p:nvSpPr>
        <p:spPr>
          <a:xfrm>
            <a:off x="120293" y="100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3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Text 8">
            <a:extLst>
              <a:ext uri="{FF2B5EF4-FFF2-40B4-BE49-F238E27FC236}">
                <a16:creationId xmlns:a16="http://schemas.microsoft.com/office/drawing/2014/main" id="{307641BF-F463-8576-05DC-D9B151C2F746}"/>
              </a:ext>
            </a:extLst>
          </p:cNvPr>
          <p:cNvSpPr/>
          <p:nvPr/>
        </p:nvSpPr>
        <p:spPr>
          <a:xfrm>
            <a:off x="459819" y="232768"/>
            <a:ext cx="3388281" cy="421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코드 부분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login.php</a:t>
            </a:r>
            <a:endParaRPr lang="en-US" sz="17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30127CD-0244-BD09-AE86-AAE79873D4EA}"/>
              </a:ext>
            </a:extLst>
          </p:cNvPr>
          <p:cNvSpPr/>
          <p:nvPr/>
        </p:nvSpPr>
        <p:spPr>
          <a:xfrm>
            <a:off x="6458426" y="778986"/>
            <a:ext cx="6023055" cy="3132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chemeClr val="bg1"/>
                </a:solidFill>
              </a:rPr>
              <a:t>사용자 로그인 처리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>
              <a:lnSpc>
                <a:spcPts val="2799"/>
              </a:lnSpc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chemeClr val="bg1"/>
                </a:solidFill>
              </a:rPr>
              <a:t>사용자가 입력한 사용자명과 비밀번호를 데이터베이스에서 확인하여 유효한지 검사합니다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1B5E007-3FA5-A62D-8060-C86728CD58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9" y="778986"/>
            <a:ext cx="5707506" cy="6585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6992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92F8CF75-7657-CDAC-6465-9B3756CED933}"/>
              </a:ext>
            </a:extLst>
          </p:cNvPr>
          <p:cNvSpPr/>
          <p:nvPr/>
        </p:nvSpPr>
        <p:spPr>
          <a:xfrm>
            <a:off x="16907" y="10001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0684FCD-9E46-0AD7-9E35-622BDA27D522}"/>
              </a:ext>
            </a:extLst>
          </p:cNvPr>
          <p:cNvSpPr/>
          <p:nvPr/>
        </p:nvSpPr>
        <p:spPr>
          <a:xfrm>
            <a:off x="-101600" y="-10001"/>
            <a:ext cx="14748907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18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A47F0B5-C727-5A65-E5E7-1672C65B6174}"/>
              </a:ext>
            </a:extLst>
          </p:cNvPr>
          <p:cNvSpPr/>
          <p:nvPr/>
        </p:nvSpPr>
        <p:spPr>
          <a:xfrm>
            <a:off x="120293" y="100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3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Text 8">
            <a:extLst>
              <a:ext uri="{FF2B5EF4-FFF2-40B4-BE49-F238E27FC236}">
                <a16:creationId xmlns:a16="http://schemas.microsoft.com/office/drawing/2014/main" id="{307641BF-F463-8576-05DC-D9B151C2F746}"/>
              </a:ext>
            </a:extLst>
          </p:cNvPr>
          <p:cNvSpPr/>
          <p:nvPr/>
        </p:nvSpPr>
        <p:spPr>
          <a:xfrm>
            <a:off x="459819" y="232768"/>
            <a:ext cx="3388281" cy="421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코드 부분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register.php</a:t>
            </a:r>
            <a:endParaRPr lang="en-US" sz="17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30127CD-0244-BD09-AE86-AAE79873D4EA}"/>
              </a:ext>
            </a:extLst>
          </p:cNvPr>
          <p:cNvSpPr/>
          <p:nvPr/>
        </p:nvSpPr>
        <p:spPr>
          <a:xfrm>
            <a:off x="6458426" y="778986"/>
            <a:ext cx="6023055" cy="3132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chemeClr val="bg1"/>
                </a:solidFill>
              </a:rPr>
              <a:t>사용자 회원가입 처리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chemeClr val="bg1"/>
                </a:solidFill>
              </a:rPr>
              <a:t>새로운 사용자의 정보를 데이터베이스에 저장합니다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2799"/>
              </a:lnSpc>
            </a:pPr>
            <a:endParaRPr lang="en-US" altLang="ko-KR" sz="175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5FACDE-0D15-0505-54A1-4FFBD872A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819" y="4254183"/>
            <a:ext cx="6211715" cy="362283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1FA02-4744-7E4E-B70C-F8BBC93E11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819" y="742792"/>
            <a:ext cx="5215454" cy="3362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2927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92F8CF75-7657-CDAC-6465-9B3756CED933}"/>
              </a:ext>
            </a:extLst>
          </p:cNvPr>
          <p:cNvSpPr/>
          <p:nvPr/>
        </p:nvSpPr>
        <p:spPr>
          <a:xfrm>
            <a:off x="16907" y="10001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0684FCD-9E46-0AD7-9E35-622BDA27D522}"/>
              </a:ext>
            </a:extLst>
          </p:cNvPr>
          <p:cNvSpPr/>
          <p:nvPr/>
        </p:nvSpPr>
        <p:spPr>
          <a:xfrm>
            <a:off x="-42347" y="10001"/>
            <a:ext cx="14748907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18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A47F0B5-C727-5A65-E5E7-1672C65B6174}"/>
              </a:ext>
            </a:extLst>
          </p:cNvPr>
          <p:cNvSpPr/>
          <p:nvPr/>
        </p:nvSpPr>
        <p:spPr>
          <a:xfrm>
            <a:off x="120293" y="100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3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Text 8">
            <a:extLst>
              <a:ext uri="{FF2B5EF4-FFF2-40B4-BE49-F238E27FC236}">
                <a16:creationId xmlns:a16="http://schemas.microsoft.com/office/drawing/2014/main" id="{307641BF-F463-8576-05DC-D9B151C2F746}"/>
              </a:ext>
            </a:extLst>
          </p:cNvPr>
          <p:cNvSpPr/>
          <p:nvPr/>
        </p:nvSpPr>
        <p:spPr>
          <a:xfrm>
            <a:off x="459819" y="232768"/>
            <a:ext cx="3388281" cy="421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코드 부분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mypage.php</a:t>
            </a:r>
            <a:endParaRPr lang="en-US" sz="17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30127CD-0244-BD09-AE86-AAE79873D4EA}"/>
              </a:ext>
            </a:extLst>
          </p:cNvPr>
          <p:cNvSpPr/>
          <p:nvPr/>
        </p:nvSpPr>
        <p:spPr>
          <a:xfrm>
            <a:off x="7643733" y="889001"/>
            <a:ext cx="6023055" cy="3132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chemeClr val="bg1"/>
                </a:solidFill>
              </a:rPr>
              <a:t>사용자의 차량 정보 및 회원 정보를 조회 및 수정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chemeClr val="bg1"/>
                </a:solidFill>
              </a:rPr>
              <a:t>데이터베이스에서 사용자의 차량 정보를 가져오고</a:t>
            </a:r>
            <a:r>
              <a:rPr lang="en-US" altLang="ko-KR" sz="1750" dirty="0">
                <a:solidFill>
                  <a:schemeClr val="bg1"/>
                </a:solidFill>
              </a:rPr>
              <a:t>, </a:t>
            </a:r>
            <a:r>
              <a:rPr lang="ko-KR" altLang="en-US" sz="1750" dirty="0">
                <a:solidFill>
                  <a:schemeClr val="bg1"/>
                </a:solidFill>
              </a:rPr>
              <a:t>수정된 정보를 업데이트합니다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24DDD9AC-0CF2-E2DB-DE61-91204ED19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200" y="889001"/>
            <a:ext cx="7239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58512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2">
            <a:extLst>
              <a:ext uri="{FF2B5EF4-FFF2-40B4-BE49-F238E27FC236}">
                <a16:creationId xmlns:a16="http://schemas.microsoft.com/office/drawing/2014/main" id="{92F8CF75-7657-CDAC-6465-9B3756CED933}"/>
              </a:ext>
            </a:extLst>
          </p:cNvPr>
          <p:cNvSpPr/>
          <p:nvPr/>
        </p:nvSpPr>
        <p:spPr>
          <a:xfrm>
            <a:off x="16907" y="10001"/>
            <a:ext cx="14630400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endParaRPr lang="ko-KR" alt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D0684FCD-9E46-0AD7-9E35-622BDA27D522}"/>
              </a:ext>
            </a:extLst>
          </p:cNvPr>
          <p:cNvSpPr/>
          <p:nvPr/>
        </p:nvSpPr>
        <p:spPr>
          <a:xfrm>
            <a:off x="-101600" y="-10001"/>
            <a:ext cx="14748907" cy="8229600"/>
          </a:xfrm>
          <a:prstGeom prst="rect">
            <a:avLst/>
          </a:prstGeom>
          <a:solidFill>
            <a:srgbClr val="050505">
              <a:alpha val="80000"/>
            </a:srgbClr>
          </a:solidFill>
          <a:ln/>
        </p:spPr>
        <p:txBody>
          <a:bodyPr/>
          <a:lstStyle/>
          <a:p>
            <a:pPr marL="0" indent="0">
              <a:lnSpc>
                <a:spcPts val="5468"/>
              </a:lnSpc>
              <a:buNone/>
            </a:pPr>
            <a:endParaRPr lang="en-US" sz="1800" dirty="0"/>
          </a:p>
        </p:txBody>
      </p:sp>
      <p:sp>
        <p:nvSpPr>
          <p:cNvPr id="7" name="Text 3">
            <a:extLst>
              <a:ext uri="{FF2B5EF4-FFF2-40B4-BE49-F238E27FC236}">
                <a16:creationId xmlns:a16="http://schemas.microsoft.com/office/drawing/2014/main" id="{8A47F0B5-C727-5A65-E5E7-1672C65B6174}"/>
              </a:ext>
            </a:extLst>
          </p:cNvPr>
          <p:cNvSpPr/>
          <p:nvPr/>
        </p:nvSpPr>
        <p:spPr>
          <a:xfrm>
            <a:off x="120293" y="10001"/>
            <a:ext cx="5554980" cy="694373"/>
          </a:xfrm>
          <a:prstGeom prst="rect">
            <a:avLst/>
          </a:prstGeom>
          <a:noFill/>
          <a:ln/>
        </p:spPr>
        <p:txBody>
          <a:bodyPr wrap="none" rtlCol="0" anchor="t"/>
          <a:lstStyle/>
          <a:p>
            <a:pPr marL="0" indent="0">
              <a:lnSpc>
                <a:spcPts val="5468"/>
              </a:lnSpc>
              <a:buNone/>
            </a:pPr>
            <a:endParaRPr lang="en-US" sz="3000" dirty="0">
              <a:latin typeface="Poppins" pitchFamily="2" charset="77"/>
              <a:cs typeface="Poppins" pitchFamily="2" charset="77"/>
            </a:endParaRPr>
          </a:p>
        </p:txBody>
      </p:sp>
      <p:sp>
        <p:nvSpPr>
          <p:cNvPr id="2" name="Text 8">
            <a:extLst>
              <a:ext uri="{FF2B5EF4-FFF2-40B4-BE49-F238E27FC236}">
                <a16:creationId xmlns:a16="http://schemas.microsoft.com/office/drawing/2014/main" id="{307641BF-F463-8576-05DC-D9B151C2F746}"/>
              </a:ext>
            </a:extLst>
          </p:cNvPr>
          <p:cNvSpPr/>
          <p:nvPr/>
        </p:nvSpPr>
        <p:spPr>
          <a:xfrm>
            <a:off x="459819" y="232768"/>
            <a:ext cx="3388281" cy="421916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0" indent="0">
              <a:lnSpc>
                <a:spcPts val="2799"/>
              </a:lnSpc>
              <a:buNone/>
            </a:pPr>
            <a:r>
              <a:rPr lang="ko-KR" altLang="en-US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코드 부분</a:t>
            </a:r>
            <a:r>
              <a:rPr lang="en-US" altLang="ko-KR" sz="1750" dirty="0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 </a:t>
            </a:r>
            <a:r>
              <a:rPr lang="en-US" altLang="ko-KR" sz="1750" dirty="0" err="1">
                <a:solidFill>
                  <a:srgbClr val="E5E0DF"/>
                </a:solidFill>
                <a:latin typeface="Roboto" pitchFamily="34" charset="0"/>
                <a:cs typeface="Roboto" pitchFamily="34" charset="-120"/>
              </a:rPr>
              <a:t>dashboard.php</a:t>
            </a:r>
            <a:endParaRPr lang="en-US" sz="17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C30127CD-0244-BD09-AE86-AAE79873D4EA}"/>
              </a:ext>
            </a:extLst>
          </p:cNvPr>
          <p:cNvSpPr/>
          <p:nvPr/>
        </p:nvSpPr>
        <p:spPr>
          <a:xfrm>
            <a:off x="8401526" y="778986"/>
            <a:ext cx="6023055" cy="3132614"/>
          </a:xfrm>
          <a:prstGeom prst="rect">
            <a:avLst/>
          </a:prstGeom>
          <a:noFill/>
          <a:ln/>
        </p:spPr>
        <p:txBody>
          <a:bodyPr wrap="square" rtlCol="0" anchor="t"/>
          <a:lstStyle/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ko-KR" altLang="en-US" sz="1750" dirty="0">
                <a:solidFill>
                  <a:schemeClr val="bg1"/>
                </a:solidFill>
              </a:rPr>
              <a:t>사용자가 입력한 수리 내역을 데이터베이스에 저장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r>
              <a:rPr lang="en-US" altLang="ko-KR" sz="1750" dirty="0">
                <a:solidFill>
                  <a:schemeClr val="bg1"/>
                </a:solidFill>
              </a:rPr>
              <a:t> </a:t>
            </a:r>
            <a:r>
              <a:rPr lang="ko-KR" altLang="en-US" sz="1750" dirty="0">
                <a:solidFill>
                  <a:schemeClr val="bg1"/>
                </a:solidFill>
              </a:rPr>
              <a:t>입력된 수리 내역을 데이터베이스에 저장하고</a:t>
            </a:r>
            <a:r>
              <a:rPr lang="en-US" altLang="ko-KR" sz="1750" dirty="0">
                <a:solidFill>
                  <a:schemeClr val="bg1"/>
                </a:solidFill>
              </a:rPr>
              <a:t>, </a:t>
            </a:r>
            <a:r>
              <a:rPr lang="ko-KR" altLang="en-US" sz="1750" dirty="0">
                <a:solidFill>
                  <a:schemeClr val="bg1"/>
                </a:solidFill>
              </a:rPr>
              <a:t>기존 수리 내역을 조회합니다</a:t>
            </a:r>
            <a:r>
              <a:rPr lang="en-US" altLang="ko-KR" sz="175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ts val="2799"/>
              </a:lnSpc>
            </a:pPr>
            <a:br>
              <a:rPr lang="en-US" altLang="ko-KR" sz="1750" dirty="0">
                <a:solidFill>
                  <a:schemeClr val="bg1"/>
                </a:solidFill>
              </a:rPr>
            </a:br>
            <a:endParaRPr lang="en-US" altLang="ko-KR" sz="1750" dirty="0">
              <a:solidFill>
                <a:schemeClr val="bg1"/>
              </a:solidFill>
            </a:endParaRPr>
          </a:p>
          <a:p>
            <a:pPr marL="285750" indent="-285750">
              <a:lnSpc>
                <a:spcPts val="2799"/>
              </a:lnSpc>
              <a:buFont typeface="Wingdings" pitchFamily="2" charset="2"/>
              <a:buChar char="è"/>
            </a:pPr>
            <a:endParaRPr lang="en-US" altLang="ko-KR" sz="1750" dirty="0">
              <a:solidFill>
                <a:schemeClr val="bg1"/>
              </a:solidFill>
            </a:endParaRPr>
          </a:p>
          <a:p>
            <a:pPr marL="0" indent="0">
              <a:lnSpc>
                <a:spcPts val="2799"/>
              </a:lnSpc>
              <a:buNone/>
            </a:pPr>
            <a:endParaRPr lang="en-US" sz="1750" dirty="0">
              <a:solidFill>
                <a:schemeClr val="bg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0FE88A-FF05-6493-1A40-9494B2347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778986"/>
            <a:ext cx="7772400" cy="5536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0314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619</Words>
  <Application>Microsoft Macintosh PowerPoint</Application>
  <PresentationFormat>Custom</PresentationFormat>
  <Paragraphs>134</Paragraphs>
  <Slides>18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Poppins</vt:lpstr>
      <vt:lpstr>Roboto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수오 이</cp:lastModifiedBy>
  <cp:revision>26</cp:revision>
  <dcterms:created xsi:type="dcterms:W3CDTF">2024-06-02T23:47:08Z</dcterms:created>
  <dcterms:modified xsi:type="dcterms:W3CDTF">2024-06-04T04:05:01Z</dcterms:modified>
</cp:coreProperties>
</file>